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81" r:id="rId9"/>
    <p:sldId id="2382" r:id="rId10"/>
    <p:sldId id="739" r:id="rId11"/>
    <p:sldId id="2385" r:id="rId12"/>
    <p:sldId id="2389" r:id="rId13"/>
    <p:sldId id="1817" r:id="rId14"/>
    <p:sldId id="1790" r:id="rId15"/>
    <p:sldId id="1785" r:id="rId16"/>
    <p:sldId id="1783" r:id="rId17"/>
    <p:sldId id="1784" r:id="rId18"/>
    <p:sldId id="2393" r:id="rId19"/>
    <p:sldId id="1788" r:id="rId20"/>
    <p:sldId id="627" r:id="rId21"/>
    <p:sldId id="1787" r:id="rId22"/>
    <p:sldId id="2394" r:id="rId23"/>
    <p:sldId id="1793" r:id="rId24"/>
    <p:sldId id="2395" r:id="rId25"/>
    <p:sldId id="1789" r:id="rId26"/>
    <p:sldId id="1798" r:id="rId27"/>
    <p:sldId id="1797" r:id="rId28"/>
    <p:sldId id="1796" r:id="rId29"/>
    <p:sldId id="1792" r:id="rId30"/>
    <p:sldId id="2386" r:id="rId31"/>
    <p:sldId id="2390" r:id="rId32"/>
    <p:sldId id="2387" r:id="rId33"/>
    <p:sldId id="2391" r:id="rId34"/>
    <p:sldId id="2388" r:id="rId35"/>
    <p:sldId id="2392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业界集合通信库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25" y="6093296"/>
            <a:ext cx="5474746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800" dirty="0"/>
              <a:t>在</a:t>
            </a:r>
            <a:r>
              <a:rPr lang="en-US" altLang="zh-CN" sz="1800" dirty="0"/>
              <a:t>8</a:t>
            </a:r>
            <a:r>
              <a:rPr lang="zh-CN" altLang="en-US" sz="1800" dirty="0"/>
              <a:t>台</a:t>
            </a:r>
            <a:r>
              <a:rPr lang="en-US" altLang="zh-CN" sz="1800" dirty="0"/>
              <a:t>V100 GPU</a:t>
            </a:r>
            <a:r>
              <a:rPr lang="zh-CN" altLang="en-US" sz="1800" dirty="0"/>
              <a:t>服务器上连接</a:t>
            </a:r>
            <a:r>
              <a:rPr lang="en-US" altLang="zh-CN" sz="1800" dirty="0"/>
              <a:t>NVLink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1EB9F-3EB4-2E45-95B6-8B7F29C6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6" y="1210379"/>
            <a:ext cx="7004490" cy="480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2F929-530C-A246-8702-D0DCBCD5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9" y="1224116"/>
            <a:ext cx="5184576" cy="48281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486592" y="6237312"/>
            <a:ext cx="28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1-2-3-4-5-6-7-8-1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8618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486592" y="6237312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1-4-6-3-5-8-2-7-1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D1478-40E0-0849-9E49-25F64DEE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61" y="1222056"/>
            <a:ext cx="5174284" cy="48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749" y="1196752"/>
            <a:ext cx="10963473" cy="4608512"/>
          </a:xfrm>
        </p:spPr>
        <p:txBody>
          <a:bodyPr anchor="ctr"/>
          <a:lstStyle/>
          <a:p>
            <a:r>
              <a:rPr lang="zh-CN" altLang="en-US" sz="2400" dirty="0"/>
              <a:t>机器内通信</a:t>
            </a:r>
            <a:endParaRPr lang="en-US" altLang="zh-CN" sz="2400" dirty="0"/>
          </a:p>
          <a:p>
            <a:pPr lvl="1"/>
            <a:r>
              <a:rPr lang="zh-CN" altLang="en-US" sz="2000" dirty="0"/>
              <a:t>共享内存</a:t>
            </a:r>
            <a:endParaRPr lang="en-US" altLang="zh-CN" sz="2000" dirty="0"/>
          </a:p>
          <a:p>
            <a:pPr lvl="1"/>
            <a:r>
              <a:rPr lang="en-US" altLang="zh-CN" sz="2000" dirty="0"/>
              <a:t>PCIe</a:t>
            </a:r>
          </a:p>
          <a:p>
            <a:pPr lvl="1"/>
            <a:r>
              <a:rPr lang="en-US" altLang="zh-CN" sz="2000" dirty="0"/>
              <a:t>NVLink</a:t>
            </a:r>
            <a:r>
              <a:rPr lang="zh-CN" altLang="en-US" sz="2000" dirty="0"/>
              <a:t>（直连模式）</a:t>
            </a:r>
            <a:endParaRPr lang="en-US" altLang="zh-CN" sz="2000" dirty="0"/>
          </a:p>
          <a:p>
            <a:r>
              <a:rPr lang="zh-CN" altLang="en-US" sz="2400" dirty="0"/>
              <a:t>机器间通信</a:t>
            </a:r>
            <a:endParaRPr lang="en-US" altLang="zh-CN" sz="2400" dirty="0"/>
          </a:p>
          <a:p>
            <a:pPr lvl="1"/>
            <a:r>
              <a:rPr lang="en-US" altLang="zh-CN" sz="2000" dirty="0"/>
              <a:t>TCP/IP</a:t>
            </a:r>
            <a:r>
              <a:rPr lang="zh-CN" altLang="en-US" sz="2000" dirty="0"/>
              <a:t>网络</a:t>
            </a:r>
            <a:endParaRPr lang="en-US" altLang="zh-CN" sz="2000" dirty="0"/>
          </a:p>
          <a:p>
            <a:pPr lvl="1"/>
            <a:r>
              <a:rPr lang="en-US" altLang="zh-CN" sz="2000" dirty="0"/>
              <a:t>RDMA</a:t>
            </a:r>
            <a:r>
              <a:rPr lang="zh-CN" altLang="en-US" sz="2000" dirty="0"/>
              <a:t>网络（直连模式）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8F3EA-2194-EA41-9DEE-40EB3CAF3F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165" y="1916832"/>
            <a:ext cx="775470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I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机器内通信</a:t>
            </a:r>
            <a:endParaRPr lang="en-US" altLang="zh-CN" sz="2400" dirty="0"/>
          </a:p>
          <a:p>
            <a:pPr lvl="1"/>
            <a:r>
              <a:rPr lang="zh-CN" altLang="en-US" sz="2000" dirty="0"/>
              <a:t>共享内存</a:t>
            </a:r>
            <a:endParaRPr lang="en-US" altLang="zh-CN" sz="2000" dirty="0"/>
          </a:p>
          <a:p>
            <a:pPr lvl="1"/>
            <a:r>
              <a:rPr lang="en-US" altLang="zh-CN" sz="2000" dirty="0"/>
              <a:t>PCIe</a:t>
            </a:r>
          </a:p>
          <a:p>
            <a:pPr lvl="1"/>
            <a:r>
              <a:rPr lang="en-US" altLang="zh-CN" sz="2000" dirty="0"/>
              <a:t>NVLink</a:t>
            </a:r>
            <a:r>
              <a:rPr lang="zh-CN" altLang="en-US" sz="2000" dirty="0"/>
              <a:t>（直连模式）</a:t>
            </a:r>
            <a:endParaRPr lang="en-US" altLang="zh-CN" sz="2000" dirty="0"/>
          </a:p>
          <a:p>
            <a:r>
              <a:rPr lang="zh-CN" altLang="en-US" sz="2400" dirty="0">
                <a:solidFill>
                  <a:schemeClr val="bg2"/>
                </a:solidFill>
              </a:rPr>
              <a:t>机器间通信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TCP/IP</a:t>
            </a:r>
            <a:r>
              <a:rPr lang="zh-CN" altLang="en-US" sz="2000" dirty="0">
                <a:solidFill>
                  <a:schemeClr val="bg2"/>
                </a:solidFill>
              </a:rPr>
              <a:t>网络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RDMA</a:t>
            </a:r>
            <a:r>
              <a:rPr lang="zh-CN" altLang="en-US" sz="2000" dirty="0">
                <a:solidFill>
                  <a:schemeClr val="bg2"/>
                </a:solidFill>
              </a:rPr>
              <a:t>网络（直连模式）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37B11-CF18-2244-B95F-AED97B48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41" y="866935"/>
            <a:ext cx="5112568" cy="54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II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00" y="1412776"/>
            <a:ext cx="10963473" cy="4608512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2"/>
                </a:solidFill>
              </a:rPr>
              <a:t>机器内通信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共享内存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PCIe</a:t>
            </a: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NVLink</a:t>
            </a:r>
            <a:r>
              <a:rPr lang="zh-CN" altLang="en-US" sz="2000" dirty="0">
                <a:solidFill>
                  <a:schemeClr val="bg2"/>
                </a:solidFill>
              </a:rPr>
              <a:t>（直连模式）</a:t>
            </a:r>
            <a:endParaRPr lang="en-US" altLang="zh-CN" sz="20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机器间通信</a:t>
            </a:r>
            <a:endParaRPr lang="en-US" altLang="zh-CN" sz="2400" dirty="0"/>
          </a:p>
          <a:p>
            <a:pPr lvl="1"/>
            <a:r>
              <a:rPr lang="en-US" altLang="zh-CN" sz="2000" dirty="0"/>
              <a:t>TCP/IP</a:t>
            </a:r>
            <a:r>
              <a:rPr lang="zh-CN" altLang="en-US" sz="2000" dirty="0"/>
              <a:t>网络</a:t>
            </a:r>
            <a:endParaRPr lang="en-US" altLang="zh-CN" sz="2000" dirty="0"/>
          </a:p>
          <a:p>
            <a:pPr lvl="1"/>
            <a:r>
              <a:rPr lang="en-US" altLang="zh-CN" sz="2000" dirty="0"/>
              <a:t>RDMA</a:t>
            </a:r>
            <a:r>
              <a:rPr lang="zh-CN" altLang="en-US" sz="2000" dirty="0"/>
              <a:t>网络（直连模式）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4655B0-C5C9-7642-8DDA-91AE9F5C33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62" y="1249158"/>
            <a:ext cx="7716043" cy="435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1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759" y="884983"/>
            <a:ext cx="6741244" cy="54963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43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EB66C-F01A-A144-818B-231AE3CB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(I)</a:t>
            </a:r>
            <a:r>
              <a:rPr lang="zh-CN" altLang="en-US" dirty="0"/>
              <a:t> </a:t>
            </a:r>
            <a:r>
              <a:rPr lang="en-US" altLang="zh-CN" dirty="0"/>
              <a:t>PCIe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2F73A9-8644-0848-8844-9DD43BB9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22" y="1334913"/>
            <a:ext cx="7493518" cy="2166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4B778-CD65-E744-BB01-FF242F81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69" y="3789040"/>
            <a:ext cx="5616624" cy="24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(II)</a:t>
            </a:r>
            <a:r>
              <a:rPr lang="zh-CN" altLang="en-US" dirty="0"/>
              <a:t> </a:t>
            </a:r>
            <a:r>
              <a:rPr lang="en-US" altLang="zh-CN" dirty="0"/>
              <a:t>NVLink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C6CBD8-C8C6-6F45-BACA-B5F92A99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91" y="2422311"/>
            <a:ext cx="9559379" cy="33843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228ACB-8BEC-894C-A7C2-648173A41ACB}"/>
              </a:ext>
            </a:extLst>
          </p:cNvPr>
          <p:cNvSpPr/>
          <p:nvPr/>
        </p:nvSpPr>
        <p:spPr>
          <a:xfrm>
            <a:off x="2451638" y="1600372"/>
            <a:ext cx="729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NVLink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的基本构建块是高速、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8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通道、差分、双单工双向链路</a:t>
            </a:r>
          </a:p>
        </p:txBody>
      </p:sp>
    </p:spTree>
    <p:extLst>
      <p:ext uri="{BB962C8B-B14F-4D97-AF65-F5344CB8AC3E}">
        <p14:creationId xmlns:p14="http://schemas.microsoft.com/office/powerpoint/2010/main" val="224825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(II)</a:t>
            </a:r>
            <a:r>
              <a:rPr lang="zh-CN" altLang="en-US" dirty="0"/>
              <a:t> </a:t>
            </a:r>
            <a:r>
              <a:rPr lang="en-US" altLang="zh-CN" dirty="0"/>
              <a:t>NVLink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CAB40-22E8-EF49-8A75-51EECDC9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1919" y="2636912"/>
            <a:ext cx="8856985" cy="31084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15875-131C-B54B-8CBB-CA1FB7A30474}"/>
              </a:ext>
            </a:extLst>
          </p:cNvPr>
          <p:cNvSpPr/>
          <p:nvPr/>
        </p:nvSpPr>
        <p:spPr>
          <a:xfrm>
            <a:off x="1723760" y="1497444"/>
            <a:ext cx="9133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启用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NVLink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的系统中，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CPU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发起的事务（如控制和配置）仍然通过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PCIe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连接。保留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PCIe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编程模型，同时在连接带宽方面提供巨大的优势。</a:t>
            </a:r>
          </a:p>
        </p:txBody>
      </p:sp>
    </p:spTree>
    <p:extLst>
      <p:ext uri="{BB962C8B-B14F-4D97-AF65-F5344CB8AC3E}">
        <p14:creationId xmlns:p14="http://schemas.microsoft.com/office/powerpoint/2010/main" val="263486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164266" y="5728225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3164268" y="4214886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164267" y="4654821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3290193" y="4792122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413819" y="4792122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37445" y="4792122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19295" y="732296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516445" y="1330209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516443" y="2396242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16444" y="1759633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516444" y="2825192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35727" y="1860645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66154" y="1860645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415863" y="1860645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41222" y="2922213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64542" y="2922213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84343" y="732296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76732" y="1337018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76726" y="1766442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114475" y="1877287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114475" y="2880382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78160" y="1337018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78160" y="1766442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513534" y="1931169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513534" y="2404972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513534" y="2878776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89568" y="1877287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64660" y="1877287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114476" y="2431486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823932" y="1936802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529337" y="732296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46311" y="1335775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46308" y="238798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46310" y="1765199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73593" y="1862219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59717" y="1862219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73124" y="1862219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46308" y="2819626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73592" y="2916646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59716" y="2916646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73123" y="2916646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470232" y="703483"/>
            <a:ext cx="349438" cy="404466"/>
          </a:xfrm>
          <a:prstGeom prst="rightArrow">
            <a:avLst>
              <a:gd name="adj1" fmla="val 50000"/>
              <a:gd name="adj2" fmla="val 7771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909127" y="-1612612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92F5BDC-5128-0027-7441-D77F418F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08" y="4084160"/>
            <a:ext cx="3984024" cy="2022129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1044482C-C5CE-2CE3-B50B-0B05355F06E2}"/>
              </a:ext>
            </a:extLst>
          </p:cNvPr>
          <p:cNvSpPr/>
          <p:nvPr/>
        </p:nvSpPr>
        <p:spPr>
          <a:xfrm>
            <a:off x="416551" y="1209158"/>
            <a:ext cx="2973140" cy="225670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E7CE0C0-215D-2A12-88C1-0AA02CEB984E}"/>
              </a:ext>
            </a:extLst>
          </p:cNvPr>
          <p:cNvSpPr/>
          <p:nvPr/>
        </p:nvSpPr>
        <p:spPr>
          <a:xfrm>
            <a:off x="3856222" y="1200586"/>
            <a:ext cx="4106990" cy="225670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1C3E3AF-3809-195C-A915-F44B9C459F6C}"/>
              </a:ext>
            </a:extLst>
          </p:cNvPr>
          <p:cNvSpPr/>
          <p:nvPr/>
        </p:nvSpPr>
        <p:spPr>
          <a:xfrm>
            <a:off x="8426883" y="1200586"/>
            <a:ext cx="3206648" cy="2256704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EDC242F5-1F10-5DEC-4296-29B1135B4233}"/>
              </a:ext>
            </a:extLst>
          </p:cNvPr>
          <p:cNvSpPr/>
          <p:nvPr/>
        </p:nvSpPr>
        <p:spPr>
          <a:xfrm>
            <a:off x="8015225" y="703483"/>
            <a:ext cx="349438" cy="404466"/>
          </a:xfrm>
          <a:prstGeom prst="rightArrow">
            <a:avLst>
              <a:gd name="adj1" fmla="val 50000"/>
              <a:gd name="adj2" fmla="val 7771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A23EC-D46A-7549-B809-ADF49A9CA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10515306" cy="4525736"/>
          </a:xfrm>
        </p:spPr>
        <p:txBody>
          <a:bodyPr/>
          <a:lstStyle/>
          <a:p>
            <a:r>
              <a:rPr kumimoji="1" lang="en-US" altLang="zh-CN" b="1" dirty="0"/>
              <a:t>CPU Offload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干预，远程主机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b="1" dirty="0"/>
              <a:t>Kernel Bypass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专有 </a:t>
            </a:r>
            <a:r>
              <a:rPr kumimoji="1" lang="en-US" altLang="zh-CN" dirty="0"/>
              <a:t>Verbs interface ,</a:t>
            </a:r>
            <a:r>
              <a:rPr kumimoji="1" lang="zh-CN" altLang="en-US" dirty="0"/>
              <a:t>应用程序可以直接在用户态执行数据传输</a:t>
            </a:r>
            <a:endParaRPr kumimoji="1" lang="en-US" altLang="zh-CN" dirty="0"/>
          </a:p>
          <a:p>
            <a:r>
              <a:rPr kumimoji="1" lang="en-US" altLang="zh-CN" b="1" dirty="0"/>
              <a:t>Zero Copy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每个应用程序都能直接访问集群中的设备的虚拟内存</a:t>
            </a:r>
          </a:p>
        </p:txBody>
      </p:sp>
    </p:spTree>
    <p:extLst>
      <p:ext uri="{BB962C8B-B14F-4D97-AF65-F5344CB8AC3E}">
        <p14:creationId xmlns:p14="http://schemas.microsoft.com/office/powerpoint/2010/main" val="20457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10F1D3-30CF-464E-8666-125AC506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89" y="1484784"/>
            <a:ext cx="6480720" cy="465994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C390DD8-571A-664A-BD9F-7AF9AB82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</p:spPr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80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2AE82-2A6A-8942-9609-C757ACC0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81" y="1412776"/>
            <a:ext cx="7458631" cy="4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818B3-211B-5F42-8454-3CCDCF62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互联拓扑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BD0B8-A9B3-4F4B-A9C4-214E74C41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77" y="1412776"/>
            <a:ext cx="9073008" cy="45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7F7E6-AF8C-6135-18E1-7948B3A02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服务器间通信</a:t>
            </a:r>
          </a:p>
        </p:txBody>
      </p:sp>
    </p:spTree>
    <p:extLst>
      <p:ext uri="{BB962C8B-B14F-4D97-AF65-F5344CB8AC3E}">
        <p14:creationId xmlns:p14="http://schemas.microsoft.com/office/powerpoint/2010/main" val="38872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845A-EEA3-DC23-D95E-46BEA579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17FE2E-7C1C-EB5D-08BE-753A368B3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集群组网方案</a:t>
            </a:r>
          </a:p>
        </p:txBody>
      </p:sp>
    </p:spTree>
    <p:extLst>
      <p:ext uri="{BB962C8B-B14F-4D97-AF65-F5344CB8AC3E}">
        <p14:creationId xmlns:p14="http://schemas.microsoft.com/office/powerpoint/2010/main" val="32172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C98D10C-3D0E-1A3C-9697-9BB57C4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D8F8B-8B38-856C-F7BE-02114E766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D31828-7DBB-28FB-7CDC-EEFA82E0F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04.</a:t>
            </a:r>
            <a:r>
              <a:rPr kumimoji="1" lang="zh-CN" altLang="en-US" dirty="0"/>
              <a:t> 集群互联</a:t>
            </a:r>
          </a:p>
        </p:txBody>
      </p:sp>
    </p:spTree>
    <p:extLst>
      <p:ext uri="{BB962C8B-B14F-4D97-AF65-F5344CB8AC3E}">
        <p14:creationId xmlns:p14="http://schemas.microsoft.com/office/powerpoint/2010/main" val="350383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D2F6FC-F0FE-9639-A559-B62638F9D7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982361" y="2872409"/>
            <a:ext cx="4761186" cy="915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芯片内通信</a:t>
            </a:r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E4624C-D873-1683-65F1-6E6481D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59C57-0041-DC52-69E1-29762C4D5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4FF29-46C0-D445-A6D7-0B0D1250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69157" y="685417"/>
            <a:ext cx="3801866" cy="4680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F9AB5-5401-8A4A-BD39-70AF882F88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41" y="4869160"/>
            <a:ext cx="4464496" cy="10856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34F12F3-0369-1144-806B-945BD710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通讯硬件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2D866BE7-099F-A54C-9EC3-DD193CF45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069" y="1213710"/>
            <a:ext cx="4680521" cy="4758068"/>
          </a:xfrm>
        </p:spPr>
        <p:txBody>
          <a:bodyPr anchor="ctr"/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PCIe</a:t>
            </a:r>
          </a:p>
          <a:p>
            <a:pPr lvl="1"/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endParaRPr lang="en-US" altLang="zh-CN" sz="20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机器间通信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latin typeface="Gill Sans MT" panose="020B0502020104020203" pitchFamily="34" charset="0"/>
              </a:rPr>
              <a:t>网络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6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8421" y="1196752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Gill Sans MT" panose="020B0502020104020203" pitchFamily="34" charset="0"/>
              </a:rPr>
              <a:t>机器内通信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8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通信软件：提供集合通信</a:t>
            </a:r>
            <a:endParaRPr kumimoji="1"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3EC78E-742E-A040-832B-050D5030EB05}"/>
              </a:ext>
            </a:extLst>
          </p:cNvPr>
          <p:cNvSpPr txBox="1">
            <a:spLocks/>
          </p:cNvSpPr>
          <p:nvPr/>
        </p:nvSpPr>
        <p:spPr>
          <a:xfrm>
            <a:off x="586390" y="1340768"/>
            <a:ext cx="11018520" cy="2354670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452438">
              <a:buFont typeface="Wingdings" pitchFamily="2" charset="2"/>
              <a:buChar char="l"/>
            </a:pPr>
            <a:r>
              <a:rPr lang="en-US" sz="2400" b="1" kern="0" dirty="0">
                <a:latin typeface="Gill Sans MT" panose="020B0502020104020203" pitchFamily="34" charset="0"/>
              </a:rPr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Gill Sans MT" panose="020B0502020104020203" pitchFamily="34" charset="0"/>
              </a:rPr>
              <a:t>通用接口，可调用 </a:t>
            </a:r>
            <a:r>
              <a:rPr lang="en-US" altLang="zh-CN" sz="2000" kern="0" dirty="0">
                <a:latin typeface="Gill Sans MT" panose="020B0502020104020203" pitchFamily="34" charset="0"/>
              </a:rPr>
              <a:t>Open-MPI, MVAPICH2, Intel MPI, etc.</a:t>
            </a:r>
            <a:endParaRPr lang="en-US" sz="2000" kern="0" dirty="0">
              <a:latin typeface="Gill Sans MT" panose="020B0502020104020203" pitchFamily="34" charset="0"/>
            </a:endParaRPr>
          </a:p>
          <a:p>
            <a:pPr marL="452438" indent="-452438">
              <a:buFont typeface="Wingdings" pitchFamily="2" charset="2"/>
              <a:buChar char="l"/>
            </a:pPr>
            <a:r>
              <a:rPr lang="en-US" sz="2400" b="1" kern="0" dirty="0">
                <a:latin typeface="Gill Sans MT" panose="020B0502020104020203" pitchFamily="34" charset="0"/>
              </a:rPr>
              <a:t>NCCL</a:t>
            </a:r>
            <a:r>
              <a:rPr lang="zh-CN" altLang="en-US" sz="2400" b="1" kern="0" dirty="0">
                <a:latin typeface="Gill Sans MT" panose="020B0502020104020203" pitchFamily="34" charset="0"/>
              </a:rPr>
              <a:t> </a:t>
            </a:r>
            <a:r>
              <a:rPr lang="en-US" altLang="zh-CN" sz="2400" b="1" kern="0" dirty="0">
                <a:latin typeface="Gill Sans MT" panose="020B0502020104020203" pitchFamily="34" charset="0"/>
              </a:rPr>
              <a:t>/</a:t>
            </a:r>
            <a:r>
              <a:rPr lang="zh-CN" altLang="en-US" sz="2400" b="1" kern="0" dirty="0">
                <a:latin typeface="Gill Sans MT" panose="020B0502020104020203" pitchFamily="34" charset="0"/>
              </a:rPr>
              <a:t> </a:t>
            </a:r>
            <a:r>
              <a:rPr lang="en-US" altLang="zh-CN" sz="2400" b="1" kern="0" dirty="0">
                <a:latin typeface="Gill Sans MT" panose="020B0502020104020203" pitchFamily="34" charset="0"/>
              </a:rPr>
              <a:t>HCCL</a:t>
            </a:r>
            <a:endParaRPr lang="en-US" sz="2400" b="1" kern="0" dirty="0">
              <a:latin typeface="Gill Sans MT" panose="020B0502020104020203" pitchFamily="34" charset="0"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ill Sans MT" panose="020B0502020104020203" pitchFamily="34" charset="0"/>
              </a:rPr>
              <a:t>GPU</a:t>
            </a:r>
            <a:r>
              <a:rPr lang="zh-CN" altLang="en-US" sz="2000" kern="0" dirty="0">
                <a:latin typeface="Gill Sans MT" panose="020B0502020104020203" pitchFamily="34" charset="0"/>
              </a:rPr>
              <a:t>通信优化，仅支持集中式通信</a:t>
            </a:r>
            <a:endParaRPr lang="en-US" altLang="zh-CN" sz="2000" kern="0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28879</TotalTime>
  <Words>966</Words>
  <Application>Microsoft Macintosh PowerPoint</Application>
  <PresentationFormat>自定义</PresentationFormat>
  <Paragraphs>137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关于大模型系列</vt:lpstr>
      <vt:lpstr>PowerPoint 演示文稿</vt:lpstr>
      <vt:lpstr>PowerPoint 演示文稿</vt:lpstr>
      <vt:lpstr>通讯硬件</vt:lpstr>
      <vt:lpstr>通讯硬件</vt:lpstr>
      <vt:lpstr>通信软件：提供集合通信</vt:lpstr>
      <vt:lpstr>环同步（Ring Synchronization）</vt:lpstr>
      <vt:lpstr>环同步（Ring Synchronization）</vt:lpstr>
      <vt:lpstr>环同步（Ring Synchronization）</vt:lpstr>
      <vt:lpstr>通信实现方式</vt:lpstr>
      <vt:lpstr>通信实现方式（I）</vt:lpstr>
      <vt:lpstr>通信实现方式（II）</vt:lpstr>
      <vt:lpstr>通信协调：硬件篇(I)</vt:lpstr>
      <vt:lpstr>通信协调：硬件篇(I) PCIe</vt:lpstr>
      <vt:lpstr>通信协调：硬件篇(II) NVLink</vt:lpstr>
      <vt:lpstr>通信协调：硬件篇(II) NVLink</vt:lpstr>
      <vt:lpstr>通信协调：硬件篇(III) RDMA (Remote Direct Memory Access)</vt:lpstr>
      <vt:lpstr>通信协调：硬件篇(III) RDMA (Remote Direct Memory Access)</vt:lpstr>
      <vt:lpstr>通信协调：硬件篇(III) RDMA (Remote Direct Memory Access)</vt:lpstr>
      <vt:lpstr>互联拓扑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9172</cp:revision>
  <cp:lastPrinted>2023-09-08T09:14:01Z</cp:lastPrinted>
  <dcterms:created xsi:type="dcterms:W3CDTF">2020-08-28T08:44:19Z</dcterms:created>
  <dcterms:modified xsi:type="dcterms:W3CDTF">2024-06-20T12:49:33Z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